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</p:sldMasterIdLst>
  <p:notesMasterIdLst>
    <p:notesMasterId r:id="rId64"/>
  </p:notesMasterIdLst>
  <p:handoutMasterIdLst>
    <p:handoutMasterId r:id="rId65"/>
  </p:handoutMasterIdLst>
  <p:sldIdLst>
    <p:sldId id="344" r:id="rId3"/>
    <p:sldId id="343" r:id="rId4"/>
    <p:sldId id="347" r:id="rId5"/>
    <p:sldId id="809" r:id="rId6"/>
    <p:sldId id="824" r:id="rId7"/>
    <p:sldId id="821" r:id="rId8"/>
    <p:sldId id="818" r:id="rId9"/>
    <p:sldId id="811" r:id="rId10"/>
    <p:sldId id="817" r:id="rId11"/>
    <p:sldId id="816" r:id="rId12"/>
    <p:sldId id="815" r:id="rId13"/>
    <p:sldId id="823" r:id="rId14"/>
    <p:sldId id="814" r:id="rId15"/>
    <p:sldId id="813" r:id="rId16"/>
    <p:sldId id="822" r:id="rId17"/>
    <p:sldId id="812" r:id="rId18"/>
    <p:sldId id="820" r:id="rId19"/>
    <p:sldId id="819" r:id="rId20"/>
    <p:sldId id="825" r:id="rId21"/>
    <p:sldId id="826" r:id="rId22"/>
    <p:sldId id="852" r:id="rId23"/>
    <p:sldId id="834" r:id="rId24"/>
    <p:sldId id="827" r:id="rId25"/>
    <p:sldId id="840" r:id="rId26"/>
    <p:sldId id="833" r:id="rId27"/>
    <p:sldId id="832" r:id="rId28"/>
    <p:sldId id="831" r:id="rId29"/>
    <p:sldId id="829" r:id="rId30"/>
    <p:sldId id="836" r:id="rId31"/>
    <p:sldId id="839" r:id="rId32"/>
    <p:sldId id="838" r:id="rId33"/>
    <p:sldId id="837" r:id="rId34"/>
    <p:sldId id="835" r:id="rId35"/>
    <p:sldId id="830" r:id="rId36"/>
    <p:sldId id="828" r:id="rId37"/>
    <p:sldId id="843" r:id="rId38"/>
    <p:sldId id="844" r:id="rId39"/>
    <p:sldId id="842" r:id="rId40"/>
    <p:sldId id="841" r:id="rId41"/>
    <p:sldId id="845" r:id="rId42"/>
    <p:sldId id="846" r:id="rId43"/>
    <p:sldId id="847" r:id="rId44"/>
    <p:sldId id="849" r:id="rId45"/>
    <p:sldId id="851" r:id="rId46"/>
    <p:sldId id="850" r:id="rId47"/>
    <p:sldId id="848" r:id="rId48"/>
    <p:sldId id="855" r:id="rId49"/>
    <p:sldId id="743" r:id="rId50"/>
    <p:sldId id="745" r:id="rId51"/>
    <p:sldId id="746" r:id="rId52"/>
    <p:sldId id="744" r:id="rId53"/>
    <p:sldId id="486" r:id="rId54"/>
    <p:sldId id="489" r:id="rId55"/>
    <p:sldId id="795" r:id="rId56"/>
    <p:sldId id="796" r:id="rId57"/>
    <p:sldId id="491" r:id="rId58"/>
    <p:sldId id="492" r:id="rId59"/>
    <p:sldId id="493" r:id="rId60"/>
    <p:sldId id="494" r:id="rId61"/>
    <p:sldId id="495" r:id="rId62"/>
    <p:sldId id="810" r:id="rId63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0099"/>
    <a:srgbClr val="008000"/>
    <a:srgbClr val="FFFFFF"/>
    <a:srgbClr val="CC9900"/>
    <a:srgbClr val="3333FF"/>
    <a:srgbClr val="FFFF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 varScale="1">
        <p:scale>
          <a:sx n="99" d="100"/>
          <a:sy n="99" d="100"/>
        </p:scale>
        <p:origin x="-1716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8/3/2020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8/3/2020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576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898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8/3/2020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8/3/2020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8/3/2020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8/3/2020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8/3/2020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8/3/2020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8/3/2020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031800-D295-4837-A191-ED7BAAE014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8D82F-091E-4EFF-8870-2826716A57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3FE4E-8431-4CBB-95C2-FE2A943E082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38B2C-FD31-407E-BF11-A9F3F18C8B8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CE3A5-4413-4E9D-86F1-4FDFBBDAF6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3E38AD-2268-4337-BF1C-A2DDF09EF82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5FC12C-BC29-499A-AF3A-CC7375DD8E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3D59E9-0C04-4A9B-A3E4-30E8E5EEAB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C5265-6071-4933-A6A6-15EB223B7B0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F9DA99-698B-4630-AF18-61075A9A4E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8/3/2020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8685605-1955-48EA-9947-A483F5B9001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8/3/2020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8/3/2020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762000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2187" y="1386589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23622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3847" y="4724400"/>
            <a:ext cx="708169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AutoShape 2" descr="OULLOO: Cut-The-Rop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4" descr="Cut The Rope: Experiments Cut The Rope 2 ZeptoLab My Om Nom PNG ...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8" descr="OULLOO: Cut-The-Rope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10" descr="https://3.bp.blogspot.com/-eOHDLe2K1Pg/Vrt-LQcm1aI/AAAAAAAACo0/mpnBjYRYDIU/s200/cut%2Bthe%2Brope-03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1230586" y="685800"/>
            <a:ext cx="8229600" cy="6019802"/>
            <a:chOff x="1193800" y="1066800"/>
            <a:chExt cx="8229600" cy="6019802"/>
          </a:xfrm>
        </p:grpSpPr>
        <p:sp>
          <p:nvSpPr>
            <p:cNvPr id="7" name="Rectangle 6"/>
            <p:cNvSpPr/>
            <p:nvPr/>
          </p:nvSpPr>
          <p:spPr>
            <a:xfrm>
              <a:off x="1193800" y="1066800"/>
              <a:ext cx="8229600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sz="6000" b="1" cap="all" spc="0" smtClean="0">
                  <a:ln/>
                  <a:solidFill>
                    <a:srgbClr val="000099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good afternoon class </a:t>
              </a:r>
              <a:r>
                <a:rPr lang="en-US" sz="6000" b="1" cap="all" smtClean="0">
                  <a:ln/>
                  <a:solidFill>
                    <a:srgbClr val="000099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19t2</a:t>
              </a:r>
              <a:endParaRPr lang="en-US" sz="6000" b="1" cap="all" spc="0">
                <a:ln/>
                <a:solidFill>
                  <a:srgbClr val="00009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pic>
          <p:nvPicPr>
            <p:cNvPr id="1040" name="Picture 16" descr="OULLOO: Cut-The-Rope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586" y="2667000"/>
              <a:ext cx="4419600" cy="4419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REVIEW</a:t>
            </a:r>
            <a:r>
              <a:rPr lang="en-US" b="1" smtClean="0">
                <a:solidFill>
                  <a:srgbClr val="FF0000"/>
                </a:solidFill>
              </a:rPr>
              <a:t>  </a:t>
            </a:r>
            <a:r>
              <a:rPr lang="en-US" sz="5400" b="1" smtClean="0">
                <a:solidFill>
                  <a:srgbClr val="FF0000"/>
                </a:solidFill>
                <a:sym typeface="Wingdings"/>
              </a:rPr>
              <a:t></a:t>
            </a:r>
            <a:endParaRPr lang="en-US" sz="5400" b="1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7103212" cy="533400"/>
          </a:xfrm>
        </p:spPr>
        <p:txBody>
          <a:bodyPr>
            <a:noAutofit/>
          </a:bodyPr>
          <a:lstStyle/>
          <a:p>
            <a:pPr algn="ctr"/>
            <a:r>
              <a:rPr lang="en-US" b="1" smtClean="0"/>
              <a:t>CHOOSE THE CORRECT WORD:</a:t>
            </a:r>
            <a:endParaRPr lang="en-US" b="1"/>
          </a:p>
        </p:txBody>
      </p:sp>
      <p:sp>
        <p:nvSpPr>
          <p:cNvPr id="7" name="TextBox 6"/>
          <p:cNvSpPr txBox="1"/>
          <p:nvPr/>
        </p:nvSpPr>
        <p:spPr>
          <a:xfrm>
            <a:off x="2133600" y="2603500"/>
            <a:ext cx="6172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1. The bird sang </a:t>
            </a:r>
            <a:r>
              <a:rPr lang="en-US" sz="3600" b="1"/>
              <a:t>______________</a:t>
            </a:r>
            <a:r>
              <a:rPr lang="en-US" sz="3600"/>
              <a:t> (its/ it/ it’s) happy tune</a:t>
            </a:r>
            <a:r>
              <a:rPr lang="en-US" sz="3600" smtClean="0"/>
              <a:t>.</a:t>
            </a:r>
            <a:endParaRPr lang="en-US" sz="3600"/>
          </a:p>
        </p:txBody>
      </p:sp>
      <p:sp>
        <p:nvSpPr>
          <p:cNvPr id="8" name="TextBox 7"/>
          <p:cNvSpPr txBox="1"/>
          <p:nvPr/>
        </p:nvSpPr>
        <p:spPr>
          <a:xfrm>
            <a:off x="2509345" y="4575247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its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AutoShape 4" descr="Pandi Sticker - biểu tượng cảm xúc mới, gif, dán miễn phí tại ...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Pandi Sticker 2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6" name="Picture 8" descr="Pandi Sticker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854307"/>
            <a:ext cx="200025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62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990600"/>
            <a:ext cx="7696200" cy="1066800"/>
          </a:xfrm>
        </p:spPr>
        <p:txBody>
          <a:bodyPr>
            <a:noAutofit/>
          </a:bodyPr>
          <a:lstStyle/>
          <a:p>
            <a:r>
              <a:rPr lang="en-US" sz="3600">
                <a:effectLst/>
                <a:latin typeface="+mn-lt"/>
              </a:rPr>
              <a:t>2. Listen to </a:t>
            </a:r>
            <a:r>
              <a:rPr lang="en-US" sz="3600" b="1">
                <a:effectLst/>
                <a:latin typeface="+mn-lt"/>
              </a:rPr>
              <a:t>______________</a:t>
            </a:r>
            <a:r>
              <a:rPr lang="en-US" sz="3600">
                <a:effectLst/>
                <a:latin typeface="+mn-lt"/>
              </a:rPr>
              <a:t> (her/ hers/ her’s) carefully.</a:t>
            </a:r>
            <a:br>
              <a:rPr lang="en-US" sz="3600">
                <a:effectLst/>
                <a:latin typeface="+mn-lt"/>
              </a:rPr>
            </a:br>
            <a:endParaRPr lang="en-US" sz="3600">
              <a:effectLst/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0" y="2209800"/>
            <a:ext cx="2286000" cy="6858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her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0" y="3200400"/>
            <a:ext cx="762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3.  (His/ He/ She) </a:t>
            </a:r>
            <a:r>
              <a:rPr lang="en-US" sz="3600" b="1"/>
              <a:t>______________</a:t>
            </a:r>
            <a:r>
              <a:rPr lang="en-US" sz="3600"/>
              <a:t> uncle is a doctor. He is a nice person</a:t>
            </a:r>
            <a:r>
              <a:rPr lang="en-US" sz="3600" smtClean="0"/>
              <a:t>.</a:t>
            </a:r>
            <a:endParaRPr lang="en-US" sz="3600"/>
          </a:p>
        </p:txBody>
      </p:sp>
      <p:sp>
        <p:nvSpPr>
          <p:cNvPr id="8" name="TextBox 7"/>
          <p:cNvSpPr txBox="1"/>
          <p:nvPr/>
        </p:nvSpPr>
        <p:spPr>
          <a:xfrm>
            <a:off x="2324100" y="5098364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FF0000"/>
                </a:solidFill>
                <a:sym typeface="Wingdings"/>
              </a:rPr>
              <a:t></a:t>
            </a:r>
            <a:r>
              <a:rPr lang="en-US" sz="3600" smtClean="0">
                <a:solidFill>
                  <a:srgbClr val="FF0000"/>
                </a:solidFill>
              </a:rPr>
              <a:t> His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7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idx="1"/>
          </p:nvPr>
        </p:nvSpPr>
        <p:spPr>
          <a:xfrm>
            <a:off x="1447800" y="838200"/>
            <a:ext cx="7848600" cy="1295400"/>
          </a:xfrm>
        </p:spPr>
        <p:txBody>
          <a:bodyPr/>
          <a:lstStyle/>
          <a:p>
            <a:pPr marL="82296" indent="0">
              <a:buNone/>
            </a:pPr>
            <a:r>
              <a:rPr lang="en-US"/>
              <a:t>4. That old man is kind to </a:t>
            </a:r>
            <a:r>
              <a:rPr lang="en-US" b="1"/>
              <a:t>______________</a:t>
            </a:r>
            <a:r>
              <a:rPr lang="en-US"/>
              <a:t> (our/ us/ we).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14600" y="230436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us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3352800"/>
            <a:ext cx="792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5. William and Tracy love </a:t>
            </a:r>
            <a:r>
              <a:rPr lang="en-US" sz="3600" b="1"/>
              <a:t>______________</a:t>
            </a:r>
            <a:r>
              <a:rPr lang="en-US" sz="3600"/>
              <a:t> (their/ theirs/ they) dogs so much</a:t>
            </a:r>
            <a:r>
              <a:rPr lang="en-US" sz="3600" smtClean="0"/>
              <a:t>.</a:t>
            </a:r>
            <a:endParaRPr lang="en-US" sz="3600"/>
          </a:p>
        </p:txBody>
      </p:sp>
      <p:sp>
        <p:nvSpPr>
          <p:cNvPr id="10" name="TextBox 9"/>
          <p:cNvSpPr txBox="1"/>
          <p:nvPr/>
        </p:nvSpPr>
        <p:spPr>
          <a:xfrm>
            <a:off x="2324100" y="5452593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FF0000"/>
                </a:solidFill>
                <a:sym typeface="Wingdings"/>
              </a:rPr>
              <a:t></a:t>
            </a:r>
            <a:r>
              <a:rPr lang="en-US" sz="3600" smtClean="0">
                <a:solidFill>
                  <a:srgbClr val="FF0000"/>
                </a:solidFill>
              </a:rPr>
              <a:t> their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351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941412" cy="12954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/>
              <a:t>6. The teacher told </a:t>
            </a:r>
            <a:r>
              <a:rPr lang="en-US" sz="3600" b="1"/>
              <a:t>______________</a:t>
            </a:r>
            <a:r>
              <a:rPr lang="en-US" sz="3600"/>
              <a:t> (us/ our/ we) an interesting story</a:t>
            </a:r>
            <a:r>
              <a:rPr lang="en-US" sz="3600" smtClean="0"/>
              <a:t>.</a:t>
            </a:r>
            <a:endParaRPr lang="en-US" sz="36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6800" y="2133600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FF0000"/>
                </a:solidFill>
                <a:sym typeface="Wingdings"/>
              </a:rPr>
              <a:t></a:t>
            </a:r>
            <a:r>
              <a:rPr lang="en-US" sz="3600" smtClean="0">
                <a:solidFill>
                  <a:srgbClr val="FF0000"/>
                </a:solidFill>
              </a:rPr>
              <a:t> us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7800" y="350520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7. I want to sit between you and </a:t>
            </a:r>
            <a:r>
              <a:rPr lang="en-US" sz="3600" b="1"/>
              <a:t>______________</a:t>
            </a:r>
            <a:r>
              <a:rPr lang="en-US" sz="3600"/>
              <a:t> (he/ him/ his</a:t>
            </a:r>
            <a:r>
              <a:rPr lang="en-US" sz="3600" smtClean="0"/>
              <a:t>).</a:t>
            </a:r>
            <a:endParaRPr lang="en-US" sz="3600"/>
          </a:p>
        </p:txBody>
      </p:sp>
      <p:sp>
        <p:nvSpPr>
          <p:cNvPr id="10" name="TextBox 9"/>
          <p:cNvSpPr txBox="1"/>
          <p:nvPr/>
        </p:nvSpPr>
        <p:spPr>
          <a:xfrm>
            <a:off x="2641600" y="5022165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him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9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457200"/>
            <a:ext cx="7865212" cy="11430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4000"/>
              <a:t>8. She has an apple in </a:t>
            </a:r>
            <a:r>
              <a:rPr lang="en-US" sz="4000" b="1"/>
              <a:t>______________</a:t>
            </a:r>
            <a:r>
              <a:rPr lang="en-US" sz="4000"/>
              <a:t> (she/ her/ hers) hand</a:t>
            </a:r>
            <a:r>
              <a:rPr lang="en-US" sz="4000" smtClean="0"/>
              <a:t>.</a:t>
            </a:r>
            <a:endParaRPr lang="en-US" sz="40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5400" y="242003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her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00" y="3427631"/>
            <a:ext cx="762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9. Bob and Ted live near </a:t>
            </a:r>
            <a:r>
              <a:rPr lang="en-US" sz="3600" b="1"/>
              <a:t>______________</a:t>
            </a:r>
            <a:r>
              <a:rPr lang="en-US" sz="3600"/>
              <a:t> (them/ their/ they) school</a:t>
            </a:r>
            <a:r>
              <a:rPr lang="en-US" sz="3600" smtClean="0"/>
              <a:t>.</a:t>
            </a:r>
            <a:endParaRPr lang="en-US" sz="3600"/>
          </a:p>
        </p:txBody>
      </p:sp>
      <p:sp>
        <p:nvSpPr>
          <p:cNvPr id="9" name="TextBox 8"/>
          <p:cNvSpPr txBox="1"/>
          <p:nvPr/>
        </p:nvSpPr>
        <p:spPr>
          <a:xfrm>
            <a:off x="2324100" y="5452593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FF0000"/>
                </a:solidFill>
                <a:sym typeface="Wingdings"/>
              </a:rPr>
              <a:t></a:t>
            </a:r>
            <a:r>
              <a:rPr lang="en-US" sz="3600" smtClean="0">
                <a:solidFill>
                  <a:srgbClr val="FF0000"/>
                </a:solidFill>
              </a:rPr>
              <a:t> their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3869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808" y="762000"/>
            <a:ext cx="7872984" cy="1752600"/>
          </a:xfrm>
        </p:spPr>
        <p:txBody>
          <a:bodyPr>
            <a:normAutofit fontScale="90000"/>
          </a:bodyPr>
          <a:lstStyle/>
          <a:p>
            <a:pPr lvl="0"/>
            <a:r>
              <a:rPr lang="en-US" b="1" smtClean="0">
                <a:solidFill>
                  <a:srgbClr val="FF0000"/>
                </a:solidFill>
                <a:effectLst/>
                <a:sym typeface="Wingdings"/>
              </a:rPr>
              <a:t></a:t>
            </a:r>
            <a:r>
              <a:rPr lang="en-US" b="1" smtClean="0">
                <a:solidFill>
                  <a:srgbClr val="FF0000"/>
                </a:solidFill>
                <a:effectLst/>
              </a:rPr>
              <a:t>Complete </a:t>
            </a:r>
            <a:r>
              <a:rPr lang="en-US" b="1">
                <a:solidFill>
                  <a:srgbClr val="FF0000"/>
                </a:solidFill>
                <a:effectLst/>
              </a:rPr>
              <a:t>the sentences using the simple past of the verbs in parentheses</a:t>
            </a:r>
            <a:r>
              <a:rPr lang="en-US" b="1" smtClean="0">
                <a:solidFill>
                  <a:srgbClr val="FF0000"/>
                </a:solidFill>
                <a:effectLst/>
              </a:rPr>
              <a:t>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3124200"/>
            <a:ext cx="7924800" cy="1219200"/>
          </a:xfrm>
        </p:spPr>
        <p:txBody>
          <a:bodyPr/>
          <a:lstStyle/>
          <a:p>
            <a:pPr marL="82296" indent="0">
              <a:buNone/>
            </a:pPr>
            <a:r>
              <a:rPr lang="en-US"/>
              <a:t>1. Maria ___________ to the cinema last night. (go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3200" y="44958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went</a:t>
            </a:r>
            <a:endParaRPr lang="en-US" sz="3600">
              <a:solidFill>
                <a:srgbClr val="FF0000"/>
              </a:solidFill>
            </a:endParaRPr>
          </a:p>
        </p:txBody>
      </p:sp>
      <p:pic>
        <p:nvPicPr>
          <p:cNvPr id="8" name="Picture 2" descr="HBAS Chat corner(Page 106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085871"/>
            <a:ext cx="3048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8381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366" y="1143000"/>
            <a:ext cx="7772400" cy="11430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/>
              <a:t>2. I and my friends ___________ a great time in Tokyo last year. (have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43200" y="263284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had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55683" y="381633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3. My vacation in Hue last summer ___________ wonderful. (be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11" name="TextBox 10"/>
          <p:cNvSpPr txBox="1"/>
          <p:nvPr/>
        </p:nvSpPr>
        <p:spPr>
          <a:xfrm>
            <a:off x="2743200" y="53340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was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1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865212" cy="1905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/>
              <a:t>4. My parents ___________ very tired after the trip to Tokyo last year. (be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2103" y="2514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were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76400" y="3657600"/>
            <a:ext cx="739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5. I ___________ a lot of gifts for my little sister last vacation. (buy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10" name="TextBox 9"/>
          <p:cNvSpPr txBox="1"/>
          <p:nvPr/>
        </p:nvSpPr>
        <p:spPr>
          <a:xfrm>
            <a:off x="2668313" y="5181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bought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99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idx="1"/>
          </p:nvPr>
        </p:nvSpPr>
        <p:spPr>
          <a:xfrm>
            <a:off x="1447800" y="457200"/>
            <a:ext cx="7941412" cy="2057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/>
              <a:t>6. Lan and Mai ______________ sharks, dolphins and turtles at Tri Nguyen aquarium last summer. (see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8" name="TextBox 7"/>
          <p:cNvSpPr txBox="1"/>
          <p:nvPr/>
        </p:nvSpPr>
        <p:spPr>
          <a:xfrm>
            <a:off x="2743200" y="24384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saw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56997" y="350520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7. </a:t>
            </a:r>
            <a:r>
              <a:rPr lang="en-US" sz="3600" smtClean="0"/>
              <a:t>Yesterday, </a:t>
            </a:r>
            <a:r>
              <a:rPr lang="en-US" sz="3600"/>
              <a:t>John ___________ chicken and rice for dinner. (eat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10" name="TextBox 9"/>
          <p:cNvSpPr txBox="1"/>
          <p:nvPr/>
        </p:nvSpPr>
        <p:spPr>
          <a:xfrm>
            <a:off x="2657803" y="485843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ate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55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533400"/>
            <a:ext cx="7696200" cy="11430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/>
              <a:t>8. Yesterday, I (go) ___________ to the restaurant with a client. 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06414" y="19812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went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28800" y="3352800"/>
            <a:ext cx="75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9. Last </a:t>
            </a:r>
            <a:r>
              <a:rPr lang="en-US" sz="3600" smtClean="0"/>
              <a:t>summer, </a:t>
            </a:r>
            <a:r>
              <a:rPr lang="en-US" sz="3600"/>
              <a:t>we (drive) ___________ to Nha Trang.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57803" y="485843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drove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69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457200"/>
            <a:ext cx="8229600" cy="1981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/>
              <a:t>10. A moment </a:t>
            </a:r>
            <a:r>
              <a:rPr lang="en-US" sz="3600" smtClean="0"/>
              <a:t>ago, </a:t>
            </a:r>
            <a:r>
              <a:rPr lang="en-US" sz="3600"/>
              <a:t>the students stopped in the grocery store and (buy) ___________ some sandwiches. 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8313" y="2514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bought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1448" y="365285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11. It was warm, so I </a:t>
            </a:r>
            <a:r>
              <a:rPr lang="en-US" sz="3600" smtClean="0"/>
              <a:t>_____________</a:t>
            </a:r>
            <a:r>
              <a:rPr lang="en-US" sz="3600" b="1" smtClean="0"/>
              <a:t> </a:t>
            </a:r>
            <a:r>
              <a:rPr lang="en-US" sz="3600" smtClean="0"/>
              <a:t>off </a:t>
            </a:r>
            <a:r>
              <a:rPr lang="en-US" sz="3600"/>
              <a:t>my coat. (take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11" name="TextBox 10"/>
          <p:cNvSpPr txBox="1"/>
          <p:nvPr/>
        </p:nvSpPr>
        <p:spPr>
          <a:xfrm>
            <a:off x="2652548" y="5181599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took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9917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457200"/>
            <a:ext cx="7848600" cy="1752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/>
              <a:t>12. The film wasn't very good. I ____________________    it very much. (enjoy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8313" y="2514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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didn’t enjoy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552497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13. I knew Sarah was very busy, so I </a:t>
            </a:r>
            <a:r>
              <a:rPr lang="en-US" sz="3600" smtClean="0"/>
              <a:t>___________________ her</a:t>
            </a:r>
            <a:r>
              <a:rPr lang="en-US" sz="3600"/>
              <a:t>. (disturb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9" name="TextBox 8"/>
          <p:cNvSpPr txBox="1"/>
          <p:nvPr/>
        </p:nvSpPr>
        <p:spPr>
          <a:xfrm>
            <a:off x="2652548" y="5181599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dirty="0" smtClean="0">
                <a:solidFill>
                  <a:srgbClr val="FF0000"/>
                </a:solidFill>
                <a:sym typeface="Wingdings"/>
              </a:rPr>
              <a:t> didn’t </a:t>
            </a:r>
            <a:r>
              <a:rPr lang="en-US" sz="3600" dirty="0" smtClean="0">
                <a:solidFill>
                  <a:srgbClr val="FF0000"/>
                </a:solidFill>
                <a:sym typeface="Wingdings"/>
              </a:rPr>
              <a:t>disturb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4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714703"/>
            <a:ext cx="8077200" cy="16764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/>
              <a:t>14. It was hard work carrying the bags. They </a:t>
            </a:r>
            <a:r>
              <a:rPr lang="en-US" b="1" smtClean="0"/>
              <a:t>________________ </a:t>
            </a:r>
            <a:r>
              <a:rPr lang="en-US" smtClean="0"/>
              <a:t>very </a:t>
            </a:r>
            <a:r>
              <a:rPr lang="en-US"/>
              <a:t>heavy. (be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2103" y="23622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were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2262" y="3657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15. The bed was very uncomfortable. I </a:t>
            </a:r>
            <a:r>
              <a:rPr lang="en-US" sz="3600" b="1" smtClean="0"/>
              <a:t>_________________</a:t>
            </a:r>
            <a:r>
              <a:rPr lang="en-US" sz="3600" smtClean="0"/>
              <a:t> </a:t>
            </a:r>
            <a:r>
              <a:rPr lang="en-US" sz="3600"/>
              <a:t>very well. (sleep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9" name="TextBox 8"/>
          <p:cNvSpPr txBox="1"/>
          <p:nvPr/>
        </p:nvSpPr>
        <p:spPr>
          <a:xfrm>
            <a:off x="2652548" y="5181599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didn’t sleep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10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865212" cy="1219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 dirty="0"/>
              <a:t>16. Sue wasn't hungry, so she </a:t>
            </a:r>
            <a:r>
              <a:rPr lang="en-US" sz="3600" b="1" dirty="0" smtClean="0"/>
              <a:t>_________________</a:t>
            </a:r>
            <a:r>
              <a:rPr lang="en-US" sz="3600" dirty="0" smtClean="0"/>
              <a:t> </a:t>
            </a:r>
            <a:r>
              <a:rPr lang="en-US" sz="3600" dirty="0"/>
              <a:t>anything. (eat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57803" y="22098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didn’t eat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3733800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17. We went to Kate's house but she </a:t>
            </a:r>
            <a:r>
              <a:rPr lang="en-US" sz="3600" b="1" dirty="0" smtClean="0"/>
              <a:t>__________________</a:t>
            </a:r>
            <a:r>
              <a:rPr lang="en-US" sz="3600" dirty="0" smtClean="0"/>
              <a:t> </a:t>
            </a:r>
            <a:r>
              <a:rPr lang="en-US" sz="3600" dirty="0"/>
              <a:t>at home. (be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2743200" y="53340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wasn’t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30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8028" y="838200"/>
            <a:ext cx="7941412" cy="1066800"/>
          </a:xfrm>
        </p:spPr>
        <p:txBody>
          <a:bodyPr/>
          <a:lstStyle/>
          <a:p>
            <a:pPr marL="82296" indent="0">
              <a:buNone/>
            </a:pPr>
            <a:r>
              <a:rPr lang="en-US"/>
              <a:t>18. It was a funny situation but nobody </a:t>
            </a:r>
            <a:r>
              <a:rPr lang="en-US" b="1"/>
              <a:t>____________________</a:t>
            </a:r>
            <a:r>
              <a:rPr lang="en-US"/>
              <a:t> .  (laugh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57803" y="22098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laughed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9700" y="3276600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19. The window was open and a bird </a:t>
            </a:r>
            <a:r>
              <a:rPr lang="en-US" sz="3600" b="1"/>
              <a:t>____________________</a:t>
            </a:r>
            <a:r>
              <a:rPr lang="en-US" sz="3600"/>
              <a:t> into the room. (fly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10" name="TextBox 9"/>
          <p:cNvSpPr txBox="1"/>
          <p:nvPr/>
        </p:nvSpPr>
        <p:spPr>
          <a:xfrm>
            <a:off x="2743200" y="5181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flew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49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09600"/>
            <a:ext cx="7865212" cy="1752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dirty="0"/>
              <a:t>20. The hotel wasn't very expensive. It </a:t>
            </a:r>
            <a:r>
              <a:rPr lang="en-US" sz="3600" b="1" dirty="0"/>
              <a:t>____________________</a:t>
            </a:r>
            <a:r>
              <a:rPr lang="en-US" sz="3600" dirty="0"/>
              <a:t> very much. (cost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86706" y="253296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dirty="0" smtClean="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sym typeface="Wingdings"/>
              </a:rPr>
              <a:t>didn’t cost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3429000"/>
            <a:ext cx="7848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21. I was in a hurry, so I </a:t>
            </a:r>
            <a:r>
              <a:rPr lang="en-US" sz="3600" b="1"/>
              <a:t>____________________</a:t>
            </a:r>
            <a:r>
              <a:rPr lang="en-US" sz="3600"/>
              <a:t> time to phone you. (have</a:t>
            </a:r>
            <a:r>
              <a:rPr lang="en-US" sz="3600" smtClean="0"/>
              <a:t>)</a:t>
            </a:r>
            <a:endParaRPr lang="en-US" sz="3600"/>
          </a:p>
        </p:txBody>
      </p:sp>
      <p:sp>
        <p:nvSpPr>
          <p:cNvPr id="9" name="TextBox 8"/>
          <p:cNvSpPr txBox="1"/>
          <p:nvPr/>
        </p:nvSpPr>
        <p:spPr>
          <a:xfrm>
            <a:off x="2743200" y="5504765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  <a:sym typeface="Wingdings"/>
              </a:rPr>
              <a:t></a:t>
            </a:r>
            <a:r>
              <a:rPr lang="en-US" sz="3600" smtClean="0">
                <a:solidFill>
                  <a:srgbClr val="FF0000"/>
                </a:solidFill>
                <a:sym typeface="Wingdings"/>
              </a:rPr>
              <a:t> had</a:t>
            </a:r>
            <a:endParaRPr 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4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2514600"/>
            <a:ext cx="4343400" cy="9144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0000FF"/>
                </a:solidFill>
              </a:rPr>
              <a:t>GOOD LUCK TO YOU!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6373" y="533400"/>
            <a:ext cx="8534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 end of the review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omic bubble Good Luck cartoon sketch Royalty Free Vect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208421"/>
            <a:ext cx="3048000" cy="28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38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152400"/>
            <a:ext cx="8458200" cy="9233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smtClean="0">
                <a:solidFill>
                  <a:srgbClr val="FF0000"/>
                </a:solidFill>
                <a:sym typeface="Wingdings"/>
              </a:rPr>
              <a:t> </a:t>
            </a:r>
            <a:r>
              <a:rPr lang="en-US" sz="5400" b="1" smtClean="0">
                <a:solidFill>
                  <a:srgbClr val="FF0000"/>
                </a:solidFill>
              </a:rPr>
              <a:t>ONE </a:t>
            </a:r>
            <a:r>
              <a:rPr lang="en-US" sz="5400" b="1">
                <a:solidFill>
                  <a:srgbClr val="FF0000"/>
                </a:solidFill>
              </a:rPr>
              <a:t>- PERIOD </a:t>
            </a:r>
            <a:r>
              <a:rPr lang="en-US" sz="5400" b="1" smtClean="0">
                <a:solidFill>
                  <a:srgbClr val="FF0000"/>
                </a:solidFill>
              </a:rPr>
              <a:t>TEST </a:t>
            </a:r>
            <a:r>
              <a:rPr lang="en-US" sz="5400" b="1" smtClean="0">
                <a:solidFill>
                  <a:srgbClr val="FF0000"/>
                </a:solidFill>
                <a:sym typeface="Wingdings"/>
              </a:rPr>
              <a:t></a:t>
            </a:r>
            <a:endParaRPr lang="en-US" sz="540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24000" y="1287244"/>
            <a:ext cx="78486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/>
              <a:t>1.	Peter visits _________ grandparents every weekends. </a:t>
            </a:r>
          </a:p>
          <a:p>
            <a:endParaRPr lang="en-US" smtClean="0"/>
          </a:p>
          <a:p>
            <a:r>
              <a:rPr lang="en-US" sz="4400" smtClean="0"/>
              <a:t>a</a:t>
            </a:r>
            <a:r>
              <a:rPr lang="en-US" sz="4400"/>
              <a:t>.	her</a:t>
            </a:r>
          </a:p>
          <a:p>
            <a:r>
              <a:rPr lang="en-US" sz="4400"/>
              <a:t>b.	his</a:t>
            </a:r>
          </a:p>
          <a:p>
            <a:r>
              <a:rPr lang="en-US" sz="4400"/>
              <a:t>c.	their</a:t>
            </a:r>
          </a:p>
          <a:p>
            <a:r>
              <a:rPr lang="en-US" sz="4400"/>
              <a:t>d.	our</a:t>
            </a:r>
          </a:p>
        </p:txBody>
      </p:sp>
    </p:spTree>
    <p:extLst>
      <p:ext uri="{BB962C8B-B14F-4D97-AF65-F5344CB8AC3E}">
        <p14:creationId xmlns:p14="http://schemas.microsoft.com/office/powerpoint/2010/main" val="53064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00" y="341586"/>
            <a:ext cx="7620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5400" smtClean="0">
                <a:latin typeface="Arial"/>
                <a:ea typeface="Times New Roman"/>
                <a:cs typeface="Times New Roman"/>
              </a:rPr>
              <a:t>2. We </a:t>
            </a:r>
            <a:r>
              <a:rPr lang="en-US" sz="5400">
                <a:latin typeface="Arial"/>
                <a:ea typeface="Times New Roman"/>
                <a:cs typeface="Times New Roman"/>
              </a:rPr>
              <a:t>begin </a:t>
            </a:r>
            <a:r>
              <a:rPr lang="en-US" sz="5400" b="1">
                <a:latin typeface="Arial"/>
                <a:ea typeface="Calibri"/>
                <a:cs typeface="Times New Roman"/>
              </a:rPr>
              <a:t>_________ </a:t>
            </a:r>
            <a:r>
              <a:rPr lang="en-US" sz="5400">
                <a:latin typeface="Arial"/>
                <a:ea typeface="Times New Roman"/>
                <a:cs typeface="Times New Roman"/>
              </a:rPr>
              <a:t>work at noon every day.</a:t>
            </a:r>
            <a:endParaRPr lang="en-US" sz="540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n-US" sz="5400" smtClean="0">
                <a:latin typeface="Arial"/>
                <a:ea typeface="Times New Roman"/>
                <a:cs typeface="Times New Roman"/>
              </a:rPr>
              <a:t> her</a:t>
            </a:r>
            <a:endParaRPr lang="en-US" sz="540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n-US" sz="5400" smtClean="0">
                <a:latin typeface="Arial"/>
                <a:ea typeface="Times New Roman"/>
                <a:cs typeface="Times New Roman"/>
              </a:rPr>
              <a:t> his</a:t>
            </a:r>
            <a:endParaRPr lang="en-US" sz="540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n-US" sz="5400" smtClean="0">
                <a:latin typeface="Arial"/>
                <a:ea typeface="Times New Roman"/>
                <a:cs typeface="Times New Roman"/>
              </a:rPr>
              <a:t> their</a:t>
            </a:r>
            <a:endParaRPr lang="en-US" sz="540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n-US" sz="5400" smtClean="0">
                <a:latin typeface="Arial"/>
                <a:ea typeface="Times New Roman"/>
                <a:cs typeface="Times New Roman"/>
              </a:rPr>
              <a:t> our</a:t>
            </a:r>
            <a:endParaRPr lang="en-US" sz="540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335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81000"/>
            <a:ext cx="7848600" cy="62484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sz="5800"/>
              <a:t>3.	They take _________ children to school every morning</a:t>
            </a:r>
            <a:r>
              <a:rPr lang="en-US" sz="5800" smtClean="0"/>
              <a:t>.</a:t>
            </a:r>
          </a:p>
          <a:p>
            <a:pPr marL="82296" indent="0">
              <a:buNone/>
            </a:pPr>
            <a:endParaRPr lang="en-US" sz="4000"/>
          </a:p>
          <a:p>
            <a:pPr marL="82296" indent="0">
              <a:buNone/>
            </a:pPr>
            <a:r>
              <a:rPr lang="en-US" sz="5800"/>
              <a:t>a.	her</a:t>
            </a:r>
          </a:p>
          <a:p>
            <a:pPr marL="82296" indent="0">
              <a:buNone/>
            </a:pPr>
            <a:r>
              <a:rPr lang="en-US" sz="5800" smtClean="0"/>
              <a:t>b.	his</a:t>
            </a:r>
          </a:p>
          <a:p>
            <a:pPr marL="82296" indent="0">
              <a:buNone/>
            </a:pPr>
            <a:r>
              <a:rPr lang="en-US" sz="5800" smtClean="0"/>
              <a:t>c</a:t>
            </a:r>
            <a:r>
              <a:rPr lang="en-US" sz="5800"/>
              <a:t>.	their</a:t>
            </a:r>
          </a:p>
          <a:p>
            <a:pPr marL="82296" indent="0">
              <a:buNone/>
            </a:pPr>
            <a:r>
              <a:rPr lang="en-US" sz="5800"/>
              <a:t>d.	</a:t>
            </a:r>
            <a:r>
              <a:rPr lang="en-US" sz="5800" smtClean="0"/>
              <a:t>our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76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457200"/>
            <a:ext cx="8229600" cy="60960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 dirty="0" smtClean="0"/>
              <a:t>4. I </a:t>
            </a:r>
            <a:r>
              <a:rPr lang="en-US" sz="5400" dirty="0"/>
              <a:t>have a lovely grey cat. _________ teeth are very sharp</a:t>
            </a:r>
            <a:r>
              <a:rPr lang="en-US" sz="5400" dirty="0" smtClean="0"/>
              <a:t>.</a:t>
            </a:r>
          </a:p>
          <a:p>
            <a:pPr marL="82296" indent="0">
              <a:buNone/>
            </a:pPr>
            <a:endParaRPr lang="en-US" sz="5400" dirty="0"/>
          </a:p>
          <a:p>
            <a:pPr marL="82296" indent="0">
              <a:buNone/>
            </a:pPr>
            <a:r>
              <a:rPr lang="en-US" sz="4800" dirty="0"/>
              <a:t>a.	</a:t>
            </a:r>
            <a:r>
              <a:rPr lang="en-US" sz="4800" dirty="0"/>
              <a:t>I</a:t>
            </a:r>
            <a:r>
              <a:rPr lang="en-US" sz="4800" dirty="0" smtClean="0"/>
              <a:t>ts</a:t>
            </a:r>
            <a:endParaRPr lang="en-US" sz="4800" dirty="0"/>
          </a:p>
          <a:p>
            <a:pPr marL="82296" indent="0">
              <a:buNone/>
            </a:pPr>
            <a:r>
              <a:rPr lang="en-US" sz="4800" dirty="0"/>
              <a:t>b.	</a:t>
            </a:r>
            <a:r>
              <a:rPr lang="en-US" sz="4800" dirty="0" smtClean="0"/>
              <a:t>His</a:t>
            </a:r>
            <a:endParaRPr lang="en-US" sz="4800" dirty="0"/>
          </a:p>
          <a:p>
            <a:pPr marL="82296" indent="0">
              <a:buNone/>
            </a:pPr>
            <a:r>
              <a:rPr lang="en-US" sz="4800" dirty="0"/>
              <a:t>c.	</a:t>
            </a:r>
            <a:r>
              <a:rPr lang="en-US" sz="4800" dirty="0" smtClean="0"/>
              <a:t>Their</a:t>
            </a:r>
            <a:endParaRPr lang="en-US" sz="4800" dirty="0"/>
          </a:p>
          <a:p>
            <a:pPr marL="82296" indent="0">
              <a:buNone/>
            </a:pPr>
            <a:r>
              <a:rPr lang="en-US" sz="4800" dirty="0"/>
              <a:t>d.	</a:t>
            </a:r>
            <a:r>
              <a:rPr lang="en-US" sz="4800" dirty="0" smtClean="0"/>
              <a:t>Our</a:t>
            </a:r>
            <a:endParaRPr lang="en-US" sz="4800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242" y="588579"/>
            <a:ext cx="8161172" cy="6248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/>
              <a:t>5.	They are the smartest kids here. _________ house is near the city</a:t>
            </a:r>
            <a:r>
              <a:rPr lang="en-US" sz="5400" smtClean="0"/>
              <a:t>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4800"/>
              <a:t>a.	His</a:t>
            </a:r>
          </a:p>
          <a:p>
            <a:pPr marL="82296" indent="0">
              <a:buNone/>
            </a:pPr>
            <a:r>
              <a:rPr lang="en-US" sz="4800"/>
              <a:t>b.	Her</a:t>
            </a:r>
          </a:p>
          <a:p>
            <a:pPr marL="82296" indent="0">
              <a:buNone/>
            </a:pPr>
            <a:r>
              <a:rPr lang="en-US" sz="4800"/>
              <a:t>c.	Their</a:t>
            </a:r>
          </a:p>
          <a:p>
            <a:pPr marL="82296" indent="0">
              <a:buNone/>
            </a:pPr>
            <a:r>
              <a:rPr lang="en-US" sz="4800"/>
              <a:t>d.	Our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65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533400"/>
            <a:ext cx="7543800" cy="57912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 dirty="0"/>
              <a:t>6.	He _________ some flowers for his mother yesterday</a:t>
            </a:r>
            <a:r>
              <a:rPr lang="en-US" sz="5400" dirty="0" smtClean="0"/>
              <a:t>.</a:t>
            </a:r>
            <a:endParaRPr lang="en-US" sz="5400" dirty="0"/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r>
              <a:rPr lang="en-US" sz="4800" dirty="0" smtClean="0"/>
              <a:t>a</a:t>
            </a:r>
            <a:r>
              <a:rPr lang="en-US" sz="4800" dirty="0"/>
              <a:t>.	</a:t>
            </a:r>
            <a:r>
              <a:rPr lang="en-US" sz="4800" dirty="0"/>
              <a:t>i</a:t>
            </a:r>
            <a:r>
              <a:rPr lang="en-US" sz="4800" dirty="0" smtClean="0"/>
              <a:t>s </a:t>
            </a:r>
            <a:r>
              <a:rPr lang="en-US" sz="4800" dirty="0"/>
              <a:t>buying</a:t>
            </a:r>
          </a:p>
          <a:p>
            <a:pPr marL="82296" indent="0">
              <a:buNone/>
            </a:pPr>
            <a:r>
              <a:rPr lang="en-US" sz="4800" dirty="0"/>
              <a:t>b.	buys</a:t>
            </a:r>
          </a:p>
          <a:p>
            <a:pPr marL="82296" indent="0">
              <a:buNone/>
            </a:pPr>
            <a:r>
              <a:rPr lang="en-US" sz="4800" dirty="0"/>
              <a:t>c.	bought </a:t>
            </a:r>
          </a:p>
          <a:p>
            <a:pPr marL="82296" indent="0">
              <a:buNone/>
            </a:pPr>
            <a:r>
              <a:rPr lang="en-US" sz="4800" dirty="0"/>
              <a:t>d.	has bought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46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85800"/>
            <a:ext cx="8161172" cy="5562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5400"/>
              <a:t>7.	As soon as it saw us, the </a:t>
            </a:r>
            <a:r>
              <a:rPr lang="en-US" sz="5400" smtClean="0"/>
              <a:t>bird _________ away.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4800"/>
              <a:t>a.	flies</a:t>
            </a:r>
          </a:p>
          <a:p>
            <a:pPr marL="82296" indent="0">
              <a:buNone/>
            </a:pPr>
            <a:r>
              <a:rPr lang="en-US" sz="4800"/>
              <a:t>b.	flew</a:t>
            </a:r>
          </a:p>
          <a:p>
            <a:pPr marL="82296" indent="0">
              <a:buNone/>
            </a:pPr>
            <a:r>
              <a:rPr lang="en-US" sz="4800"/>
              <a:t>c.	flying</a:t>
            </a:r>
          </a:p>
          <a:p>
            <a:pPr marL="82296" indent="0">
              <a:buNone/>
            </a:pPr>
            <a:r>
              <a:rPr lang="en-US" sz="4800"/>
              <a:t>d.	has flown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63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609600"/>
            <a:ext cx="7239000" cy="5638800"/>
          </a:xfrm>
        </p:spPr>
        <p:txBody>
          <a:bodyPr/>
          <a:lstStyle/>
          <a:p>
            <a:pPr marL="82296" indent="0">
              <a:buNone/>
            </a:pPr>
            <a:r>
              <a:rPr lang="en-US" sz="5400"/>
              <a:t>8.	I _________ late on Sunday morning.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4800"/>
              <a:t>a.	sleeps</a:t>
            </a:r>
          </a:p>
          <a:p>
            <a:pPr marL="82296" indent="0">
              <a:buNone/>
            </a:pPr>
            <a:r>
              <a:rPr lang="en-US" sz="4800"/>
              <a:t>b.	sleeping</a:t>
            </a:r>
          </a:p>
          <a:p>
            <a:pPr marL="82296" indent="0">
              <a:buNone/>
            </a:pPr>
            <a:r>
              <a:rPr lang="en-US" sz="4800"/>
              <a:t>c.	slept</a:t>
            </a:r>
          </a:p>
          <a:p>
            <a:pPr marL="82296" indent="0">
              <a:buNone/>
            </a:pPr>
            <a:r>
              <a:rPr lang="en-US" sz="4800"/>
              <a:t>d.	was </a:t>
            </a:r>
            <a:r>
              <a:rPr lang="en-US" sz="4800" smtClean="0"/>
              <a:t>sleeping</a:t>
            </a:r>
            <a:endParaRPr lang="en-US" sz="4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4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457200"/>
            <a:ext cx="7848600" cy="58674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5800"/>
              <a:t>9.	A moment ago I offered him a biscuit and he _________ the whole plateful</a:t>
            </a:r>
            <a:r>
              <a:rPr lang="en-US" sz="5800" smtClean="0"/>
              <a:t>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5200"/>
              <a:t>a.	eats</a:t>
            </a:r>
          </a:p>
          <a:p>
            <a:pPr marL="82296" indent="0">
              <a:buNone/>
            </a:pPr>
            <a:r>
              <a:rPr lang="en-US" sz="5200"/>
              <a:t>b.	eaten</a:t>
            </a:r>
          </a:p>
          <a:p>
            <a:pPr marL="82296" indent="0">
              <a:buNone/>
            </a:pPr>
            <a:r>
              <a:rPr lang="en-US" sz="5200"/>
              <a:t>c.	is eating</a:t>
            </a:r>
          </a:p>
          <a:p>
            <a:pPr marL="82296" indent="0">
              <a:buNone/>
            </a:pPr>
            <a:r>
              <a:rPr lang="en-US" sz="5200"/>
              <a:t>d.	ate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8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533400"/>
            <a:ext cx="7239000" cy="60960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/>
              <a:t>10.	We saw their car outside the house and _________ away</a:t>
            </a:r>
            <a:r>
              <a:rPr lang="en-US" sz="5400" smtClean="0"/>
              <a:t>.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800" smtClean="0"/>
              <a:t>a</a:t>
            </a:r>
            <a:r>
              <a:rPr lang="en-US" sz="4800"/>
              <a:t>.	drive</a:t>
            </a:r>
          </a:p>
          <a:p>
            <a:pPr marL="82296" indent="0">
              <a:buNone/>
            </a:pPr>
            <a:r>
              <a:rPr lang="en-US" sz="4800"/>
              <a:t>b.	drove</a:t>
            </a:r>
          </a:p>
          <a:p>
            <a:pPr marL="82296" indent="0">
              <a:buNone/>
            </a:pPr>
            <a:r>
              <a:rPr lang="en-US" sz="4800"/>
              <a:t>c.	are driving</a:t>
            </a:r>
          </a:p>
          <a:p>
            <a:pPr marL="82296" indent="0">
              <a:buNone/>
            </a:pPr>
            <a:r>
              <a:rPr lang="en-US" sz="4800"/>
              <a:t>d.	were drove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0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609600"/>
            <a:ext cx="7162800" cy="5809593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/>
              <a:t>11.	The food _________ already on the table</a:t>
            </a:r>
            <a:r>
              <a:rPr lang="en-US" sz="5400" smtClean="0"/>
              <a:t>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4800"/>
              <a:t>a.	were</a:t>
            </a:r>
          </a:p>
          <a:p>
            <a:pPr marL="82296" indent="0">
              <a:buNone/>
            </a:pPr>
            <a:r>
              <a:rPr lang="en-US" sz="4800"/>
              <a:t>b.	was</a:t>
            </a:r>
          </a:p>
          <a:p>
            <a:pPr marL="82296" indent="0">
              <a:buNone/>
            </a:pPr>
            <a:r>
              <a:rPr lang="en-US" sz="4800"/>
              <a:t>c.	has been</a:t>
            </a:r>
          </a:p>
          <a:p>
            <a:pPr marL="82296" indent="0">
              <a:buNone/>
            </a:pPr>
            <a:r>
              <a:rPr lang="en-US" sz="4800"/>
              <a:t>d.	is 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93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533400"/>
            <a:ext cx="7239000" cy="5867400"/>
          </a:xfrm>
        </p:spPr>
        <p:txBody>
          <a:bodyPr/>
          <a:lstStyle/>
          <a:p>
            <a:pPr marL="82296" indent="0">
              <a:buNone/>
            </a:pPr>
            <a:r>
              <a:rPr lang="en-US" sz="5400"/>
              <a:t>12.	I _________ him this morning</a:t>
            </a:r>
            <a:r>
              <a:rPr lang="en-US" sz="5400" smtClean="0"/>
              <a:t>.</a:t>
            </a:r>
          </a:p>
          <a:p>
            <a:pPr marL="82296" indent="0">
              <a:buNone/>
            </a:pPr>
            <a:endParaRPr lang="en-US"/>
          </a:p>
          <a:p>
            <a:pPr marL="82296" indent="0">
              <a:buNone/>
            </a:pPr>
            <a:r>
              <a:rPr lang="en-US" sz="4400"/>
              <a:t>a.	saw</a:t>
            </a:r>
          </a:p>
          <a:p>
            <a:pPr marL="82296" indent="0">
              <a:buNone/>
            </a:pPr>
            <a:r>
              <a:rPr lang="en-US" sz="4400"/>
              <a:t>b.	to see</a:t>
            </a:r>
          </a:p>
          <a:p>
            <a:pPr marL="82296" indent="0">
              <a:buNone/>
            </a:pPr>
            <a:r>
              <a:rPr lang="en-US" sz="4400"/>
              <a:t>c.	seen</a:t>
            </a:r>
          </a:p>
          <a:p>
            <a:pPr marL="82296" indent="0">
              <a:buNone/>
            </a:pPr>
            <a:r>
              <a:rPr lang="en-US" sz="4400"/>
              <a:t>d.	see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21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14400"/>
            <a:ext cx="7924800" cy="50292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 smtClean="0"/>
              <a:t>13. Here's </a:t>
            </a:r>
            <a:r>
              <a:rPr lang="en-US" sz="5400"/>
              <a:t>your pen - I _________ it by mistake.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800" smtClean="0"/>
              <a:t>a</a:t>
            </a:r>
            <a:r>
              <a:rPr lang="en-US" sz="4800"/>
              <a:t>.	went</a:t>
            </a:r>
          </a:p>
          <a:p>
            <a:pPr marL="82296" indent="0">
              <a:buNone/>
            </a:pPr>
            <a:r>
              <a:rPr lang="en-US" sz="4800"/>
              <a:t>b.	bought</a:t>
            </a:r>
          </a:p>
          <a:p>
            <a:pPr marL="82296" indent="0">
              <a:buNone/>
            </a:pPr>
            <a:r>
              <a:rPr lang="en-US" sz="4800"/>
              <a:t>c.	wrote</a:t>
            </a:r>
          </a:p>
          <a:p>
            <a:pPr marL="82296" indent="0">
              <a:buNone/>
            </a:pPr>
            <a:r>
              <a:rPr lang="en-US" sz="4800"/>
              <a:t>d.	took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69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"/>
            <a:ext cx="8084972" cy="6400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5400" smtClean="0"/>
              <a:t>14. My </a:t>
            </a:r>
            <a:r>
              <a:rPr lang="en-US" sz="5400"/>
              <a:t>mother </a:t>
            </a:r>
            <a:r>
              <a:rPr lang="en-US" sz="5400" smtClean="0"/>
              <a:t>________ </a:t>
            </a:r>
            <a:r>
              <a:rPr lang="en-US" sz="5400"/>
              <a:t>to give me details about the birthday party.</a:t>
            </a:r>
          </a:p>
          <a:p>
            <a:pPr marL="82296" indent="0">
              <a:buNone/>
            </a:pPr>
            <a:endParaRPr lang="en-US" sz="4400" smtClean="0"/>
          </a:p>
          <a:p>
            <a:pPr marL="82296" indent="0">
              <a:buNone/>
            </a:pPr>
            <a:r>
              <a:rPr lang="en-US" sz="4400" smtClean="0"/>
              <a:t>a</a:t>
            </a:r>
            <a:r>
              <a:rPr lang="en-US" sz="4400"/>
              <a:t>.	went</a:t>
            </a:r>
          </a:p>
          <a:p>
            <a:pPr marL="82296" indent="0">
              <a:buNone/>
            </a:pPr>
            <a:r>
              <a:rPr lang="en-US" sz="4400"/>
              <a:t>b.	bought</a:t>
            </a:r>
          </a:p>
          <a:p>
            <a:pPr marL="82296" indent="0">
              <a:buNone/>
            </a:pPr>
            <a:r>
              <a:rPr lang="en-US" sz="4400"/>
              <a:t>c.	wrote</a:t>
            </a:r>
          </a:p>
          <a:p>
            <a:pPr marL="82296" indent="0">
              <a:buNone/>
            </a:pPr>
            <a:r>
              <a:rPr lang="en-US" sz="4400"/>
              <a:t>d.	took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109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09600"/>
            <a:ext cx="8084972" cy="56388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/>
              <a:t>15.	Last </a:t>
            </a:r>
            <a:r>
              <a:rPr lang="en-US" sz="5400" smtClean="0"/>
              <a:t>year, </a:t>
            </a:r>
            <a:r>
              <a:rPr lang="en-US" sz="5400"/>
              <a:t>I _________ my car to him for $600.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400" smtClean="0"/>
              <a:t>a</a:t>
            </a:r>
            <a:r>
              <a:rPr lang="en-US" sz="4400"/>
              <a:t>.	sell</a:t>
            </a:r>
          </a:p>
          <a:p>
            <a:pPr marL="82296" indent="0">
              <a:buNone/>
            </a:pPr>
            <a:r>
              <a:rPr lang="en-US" sz="4400"/>
              <a:t>b.	sold</a:t>
            </a:r>
          </a:p>
          <a:p>
            <a:pPr marL="82296" indent="0">
              <a:buNone/>
            </a:pPr>
            <a:r>
              <a:rPr lang="en-US" sz="4400"/>
              <a:t>c.	has sold</a:t>
            </a:r>
          </a:p>
          <a:p>
            <a:pPr marL="82296" indent="0">
              <a:buNone/>
            </a:pPr>
            <a:r>
              <a:rPr lang="en-US" sz="4400"/>
              <a:t>d.	sells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589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848600" cy="56388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/>
              <a:t>16.	Liz and Phil have a ___________  and three sons. 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400" smtClean="0"/>
              <a:t>a</a:t>
            </a:r>
            <a:r>
              <a:rPr lang="en-US" sz="4400"/>
              <a:t>.	aunt </a:t>
            </a:r>
          </a:p>
          <a:p>
            <a:pPr marL="82296" indent="0">
              <a:buNone/>
            </a:pPr>
            <a:r>
              <a:rPr lang="en-US" sz="4400"/>
              <a:t>b.	sister </a:t>
            </a:r>
          </a:p>
          <a:p>
            <a:pPr marL="82296" indent="0">
              <a:buNone/>
            </a:pPr>
            <a:r>
              <a:rPr lang="en-US" sz="4400"/>
              <a:t>c.	daughter </a:t>
            </a:r>
          </a:p>
          <a:p>
            <a:pPr marL="82296" indent="0">
              <a:buNone/>
            </a:pPr>
            <a:r>
              <a:rPr lang="en-US" sz="4400"/>
              <a:t>d.	niece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8428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8084972" cy="5943600"/>
          </a:xfrm>
        </p:spPr>
        <p:txBody>
          <a:bodyPr/>
          <a:lstStyle/>
          <a:p>
            <a:pPr marL="82296" indent="0">
              <a:buNone/>
            </a:pPr>
            <a:r>
              <a:rPr lang="en-US" sz="4400" smtClean="0"/>
              <a:t>17. My </a:t>
            </a:r>
            <a:r>
              <a:rPr lang="en-US" sz="4400"/>
              <a:t>brother's wife and I both had babies around the same time, so the ___________  are very close in age.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3600" smtClean="0"/>
              <a:t>a</a:t>
            </a:r>
            <a:r>
              <a:rPr lang="en-US" sz="3600"/>
              <a:t>.	children</a:t>
            </a:r>
          </a:p>
          <a:p>
            <a:pPr marL="82296" indent="0">
              <a:buNone/>
            </a:pPr>
            <a:r>
              <a:rPr lang="en-US" sz="3600"/>
              <a:t>b.	nephew</a:t>
            </a:r>
          </a:p>
          <a:p>
            <a:pPr marL="82296" indent="0">
              <a:buNone/>
            </a:pPr>
            <a:r>
              <a:rPr lang="en-US" sz="3600"/>
              <a:t>c.	cousins</a:t>
            </a:r>
          </a:p>
          <a:p>
            <a:pPr marL="82296" indent="0">
              <a:buNone/>
            </a:pPr>
            <a:r>
              <a:rPr lang="en-US" sz="3600"/>
              <a:t>d.	nieces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98435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52400"/>
            <a:ext cx="7696200" cy="6553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/>
              <a:t>18.	A ___________ </a:t>
            </a:r>
            <a:r>
              <a:rPr lang="en-US" sz="4400" smtClean="0"/>
              <a:t>is </a:t>
            </a:r>
            <a:r>
              <a:rPr lang="en-US" sz="4400"/>
              <a:t>a daughter of your brother or sister, or a daughter of your husband's or wife's brother or sister</a:t>
            </a:r>
            <a:r>
              <a:rPr lang="en-US" sz="4400" smtClean="0"/>
              <a:t>.</a:t>
            </a:r>
            <a:endParaRPr lang="en-US" sz="4400"/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3600" smtClean="0"/>
              <a:t>a</a:t>
            </a:r>
            <a:r>
              <a:rPr lang="en-US" sz="3600"/>
              <a:t>.	aunt</a:t>
            </a:r>
          </a:p>
          <a:p>
            <a:pPr marL="82296" indent="0">
              <a:buNone/>
            </a:pPr>
            <a:r>
              <a:rPr lang="en-US" sz="3600"/>
              <a:t>b.	sister</a:t>
            </a:r>
          </a:p>
          <a:p>
            <a:pPr marL="82296" indent="0">
              <a:buNone/>
            </a:pPr>
            <a:r>
              <a:rPr lang="en-US" sz="3600"/>
              <a:t>c.	daughter</a:t>
            </a:r>
          </a:p>
          <a:p>
            <a:pPr marL="82296" indent="0">
              <a:buNone/>
            </a:pPr>
            <a:r>
              <a:rPr lang="en-US" sz="3600"/>
              <a:t>d.	niece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7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6228" y="533400"/>
            <a:ext cx="7551572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/>
              <a:t>19 . A ___________  is a son of your sister or brother, or a son of the sister or brother of your husband or wife. 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3600" smtClean="0"/>
              <a:t>a</a:t>
            </a:r>
            <a:r>
              <a:rPr lang="en-US" sz="3600"/>
              <a:t>.	nephew</a:t>
            </a:r>
          </a:p>
          <a:p>
            <a:pPr marL="82296" indent="0">
              <a:buNone/>
            </a:pPr>
            <a:r>
              <a:rPr lang="en-US" sz="3600"/>
              <a:t>b.	niece</a:t>
            </a:r>
          </a:p>
          <a:p>
            <a:pPr marL="82296" indent="0">
              <a:buNone/>
            </a:pPr>
            <a:r>
              <a:rPr lang="en-US" sz="3600"/>
              <a:t>c.	cousin</a:t>
            </a:r>
          </a:p>
          <a:p>
            <a:pPr marL="82296" indent="0">
              <a:buNone/>
            </a:pPr>
            <a:r>
              <a:rPr lang="en-US" sz="3600"/>
              <a:t>d.	uncle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62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8084972" cy="5867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 smtClean="0"/>
              <a:t>20. We got ___________ with </a:t>
            </a:r>
            <a:r>
              <a:rPr lang="en-US" sz="5400"/>
              <a:t>friends on Saturday nights.</a:t>
            </a:r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800" smtClean="0"/>
              <a:t>a</a:t>
            </a:r>
            <a:r>
              <a:rPr lang="en-US" sz="4800"/>
              <a:t>.	into</a:t>
            </a:r>
          </a:p>
          <a:p>
            <a:pPr marL="82296" indent="0">
              <a:buNone/>
            </a:pPr>
            <a:r>
              <a:rPr lang="en-US" sz="4800"/>
              <a:t>b.	around</a:t>
            </a:r>
          </a:p>
          <a:p>
            <a:pPr marL="82296" indent="0">
              <a:buNone/>
            </a:pPr>
            <a:r>
              <a:rPr lang="en-US" sz="4800"/>
              <a:t>c.	together</a:t>
            </a:r>
          </a:p>
          <a:p>
            <a:pPr marL="82296" indent="0">
              <a:buNone/>
            </a:pPr>
            <a:r>
              <a:rPr lang="en-US" sz="4800"/>
              <a:t>d.	inside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43352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304800"/>
            <a:ext cx="7391400" cy="6708228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sz="5400" smtClean="0"/>
              <a:t>21. They </a:t>
            </a:r>
            <a:r>
              <a:rPr lang="en-US" sz="5400"/>
              <a:t>believe that Europe needs a common foreign and security </a:t>
            </a:r>
            <a:r>
              <a:rPr lang="en-US" sz="5400" smtClean="0"/>
              <a:t>___________.</a:t>
            </a:r>
            <a:endParaRPr lang="en-US" sz="5400"/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5200" smtClean="0"/>
              <a:t>a</a:t>
            </a:r>
            <a:r>
              <a:rPr lang="en-US" sz="5200"/>
              <a:t>.	payment</a:t>
            </a:r>
          </a:p>
          <a:p>
            <a:pPr marL="82296" indent="0">
              <a:buNone/>
            </a:pPr>
            <a:r>
              <a:rPr lang="en-US" sz="5200"/>
              <a:t>b.	policy</a:t>
            </a:r>
          </a:p>
          <a:p>
            <a:pPr marL="82296" indent="0">
              <a:buNone/>
            </a:pPr>
            <a:r>
              <a:rPr lang="en-US" sz="5200"/>
              <a:t>c.	employer</a:t>
            </a:r>
          </a:p>
          <a:p>
            <a:pPr marL="82296" indent="0">
              <a:buNone/>
            </a:pPr>
            <a:r>
              <a:rPr lang="en-US" sz="5200"/>
              <a:t>d.	vacation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57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75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75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75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75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75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8008772" cy="5867400"/>
          </a:xfrm>
        </p:spPr>
        <p:txBody>
          <a:bodyPr/>
          <a:lstStyle/>
          <a:p>
            <a:pPr marL="82296" indent="0">
              <a:buNone/>
            </a:pPr>
            <a:r>
              <a:rPr lang="en-US" sz="4800" smtClean="0"/>
              <a:t>22. He </a:t>
            </a:r>
            <a:r>
              <a:rPr lang="en-US" sz="4800"/>
              <a:t>gets paid a good wage, because he works for a fair </a:t>
            </a:r>
            <a:r>
              <a:rPr lang="en-US" sz="4800" smtClean="0"/>
              <a:t>___________. </a:t>
            </a:r>
            <a:endParaRPr lang="en-US" sz="4800"/>
          </a:p>
          <a:p>
            <a:pPr marL="82296" indent="0">
              <a:buNone/>
            </a:pPr>
            <a:endParaRPr lang="en-US" smtClean="0"/>
          </a:p>
          <a:p>
            <a:pPr marL="82296" indent="0">
              <a:buNone/>
            </a:pPr>
            <a:r>
              <a:rPr lang="en-US" sz="4000" smtClean="0"/>
              <a:t>a</a:t>
            </a:r>
            <a:r>
              <a:rPr lang="en-US" sz="4000"/>
              <a:t>.	requirement</a:t>
            </a:r>
          </a:p>
          <a:p>
            <a:pPr marL="82296" indent="0">
              <a:buNone/>
            </a:pPr>
            <a:r>
              <a:rPr lang="en-US" sz="4000"/>
              <a:t>b.	policy</a:t>
            </a:r>
          </a:p>
          <a:p>
            <a:pPr marL="82296" indent="0">
              <a:buNone/>
            </a:pPr>
            <a:r>
              <a:rPr lang="en-US" sz="4000"/>
              <a:t>c.	employer</a:t>
            </a:r>
          </a:p>
          <a:p>
            <a:pPr marL="82296" indent="0">
              <a:buNone/>
            </a:pPr>
            <a:r>
              <a:rPr lang="en-US" sz="4000"/>
              <a:t>d.	employee</a:t>
            </a:r>
          </a:p>
          <a:p>
            <a:pPr marL="82296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84543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848600" cy="5943600"/>
          </a:xfrm>
        </p:spPr>
        <p:txBody>
          <a:bodyPr/>
          <a:lstStyle/>
          <a:p>
            <a:pPr marL="82296" indent="0">
              <a:buNone/>
            </a:pPr>
            <a:r>
              <a:rPr lang="en-US" sz="4800" dirty="0" smtClean="0"/>
              <a:t>23. European </a:t>
            </a:r>
            <a:r>
              <a:rPr lang="en-US" sz="4800" dirty="0"/>
              <a:t>Airlines ___________ </a:t>
            </a:r>
            <a:r>
              <a:rPr lang="en-US" sz="4800" dirty="0" smtClean="0"/>
              <a:t>its </a:t>
            </a:r>
            <a:r>
              <a:rPr lang="en-US" sz="4800" dirty="0"/>
              <a:t>customers top-quality service.</a:t>
            </a:r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r>
              <a:rPr lang="en-US" sz="4400" dirty="0" smtClean="0"/>
              <a:t>a</a:t>
            </a:r>
            <a:r>
              <a:rPr lang="en-US" sz="4400" dirty="0"/>
              <a:t>.	guarantees</a:t>
            </a:r>
          </a:p>
          <a:p>
            <a:pPr marL="82296" indent="0">
              <a:buNone/>
            </a:pPr>
            <a:r>
              <a:rPr lang="en-US" sz="4400" dirty="0"/>
              <a:t>b.	requires</a:t>
            </a:r>
          </a:p>
          <a:p>
            <a:pPr marL="82296" indent="0">
              <a:buNone/>
            </a:pPr>
            <a:r>
              <a:rPr lang="en-US" sz="4400" dirty="0"/>
              <a:t>c.	pays</a:t>
            </a:r>
          </a:p>
          <a:p>
            <a:pPr marL="82296" indent="0">
              <a:buNone/>
            </a:pPr>
            <a:r>
              <a:rPr lang="en-US" sz="4400" dirty="0"/>
              <a:t>d.	</a:t>
            </a:r>
            <a:r>
              <a:rPr lang="en-US" sz="4400" dirty="0" smtClean="0"/>
              <a:t>performs</a:t>
            </a:r>
            <a:endParaRPr lang="en-US" sz="4400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520290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8001000" cy="5867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5400" dirty="0"/>
              <a:t>24 . He's ___________  at the moment - can I get him to call you back? </a:t>
            </a:r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r>
              <a:rPr lang="en-US" sz="4800" dirty="0" smtClean="0"/>
              <a:t>a</a:t>
            </a:r>
            <a:r>
              <a:rPr lang="en-US" sz="4800" dirty="0"/>
              <a:t>.	</a:t>
            </a:r>
            <a:r>
              <a:rPr lang="en-US" sz="4800" dirty="0" smtClean="0"/>
              <a:t>on </a:t>
            </a:r>
            <a:endParaRPr lang="en-US" sz="4800" dirty="0"/>
          </a:p>
          <a:p>
            <a:pPr marL="82296" indent="0">
              <a:buNone/>
            </a:pPr>
            <a:r>
              <a:rPr lang="en-US" sz="4800" dirty="0"/>
              <a:t>b.	off </a:t>
            </a:r>
          </a:p>
          <a:p>
            <a:pPr marL="82296" indent="0">
              <a:buNone/>
            </a:pPr>
            <a:r>
              <a:rPr lang="en-US" sz="4800" dirty="0"/>
              <a:t>c.	about</a:t>
            </a:r>
          </a:p>
          <a:p>
            <a:pPr marL="82296" indent="0">
              <a:buNone/>
            </a:pPr>
            <a:r>
              <a:rPr lang="en-US" sz="4800" dirty="0"/>
              <a:t>d.	in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1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8001000" cy="6324600"/>
          </a:xfrm>
        </p:spPr>
        <p:txBody>
          <a:bodyPr/>
          <a:lstStyle/>
          <a:p>
            <a:pPr marL="82296" indent="0">
              <a:buNone/>
            </a:pPr>
            <a:r>
              <a:rPr lang="en-US" sz="4800" dirty="0"/>
              <a:t>25. The ___________  is spending millions of dollars in its attempt to combat drug abuse. </a:t>
            </a:r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r>
              <a:rPr lang="en-US" sz="4000" dirty="0" smtClean="0"/>
              <a:t>a</a:t>
            </a:r>
            <a:r>
              <a:rPr lang="en-US" sz="4000" dirty="0"/>
              <a:t>. policy</a:t>
            </a:r>
          </a:p>
          <a:p>
            <a:pPr marL="82296" indent="0">
              <a:buNone/>
            </a:pPr>
            <a:r>
              <a:rPr lang="en-US" sz="4000" dirty="0"/>
              <a:t>b. employer</a:t>
            </a:r>
          </a:p>
          <a:p>
            <a:pPr marL="82296" indent="0">
              <a:buNone/>
            </a:pPr>
            <a:r>
              <a:rPr lang="en-US" sz="4000" dirty="0"/>
              <a:t>c. government</a:t>
            </a:r>
          </a:p>
          <a:p>
            <a:pPr marL="82296" indent="0">
              <a:buNone/>
            </a:pPr>
            <a:r>
              <a:rPr lang="en-US" sz="4000" dirty="0"/>
              <a:t>d. requirement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24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2514600"/>
            <a:ext cx="6172200" cy="12954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3600" b="1" dirty="0" smtClean="0">
                <a:solidFill>
                  <a:srgbClr val="0000FF"/>
                </a:solidFill>
              </a:rPr>
              <a:t>GOODBYE EVERYBODY!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6373" y="533400"/>
            <a:ext cx="853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 end of the </a:t>
            </a:r>
            <a:r>
              <a:rPr lang="en-US" sz="5400" b="1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TEST.</a:t>
            </a:r>
            <a:endParaRPr lang="en-US" sz="5400" b="1" cap="all" dirty="0">
              <a:ln w="9000" cmpd="sng">
                <a:solidFill>
                  <a:srgbClr val="84AA33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4AA33">
                      <a:shade val="20000"/>
                      <a:satMod val="245000"/>
                    </a:srgbClr>
                  </a:gs>
                  <a:gs pos="43000">
                    <a:srgbClr val="84AA33">
                      <a:satMod val="255000"/>
                    </a:srgbClr>
                  </a:gs>
                  <a:gs pos="48000">
                    <a:srgbClr val="84AA33">
                      <a:shade val="85000"/>
                      <a:satMod val="255000"/>
                    </a:srgbClr>
                  </a:gs>
                  <a:gs pos="100000">
                    <a:srgbClr val="84AA33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00200" y="4038600"/>
            <a:ext cx="7696200" cy="1446550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See you next time! </a:t>
            </a:r>
          </a:p>
          <a:p>
            <a:pPr algn="ctr"/>
            <a:r>
              <a:rPr lang="en-US" sz="4400" dirty="0" smtClean="0"/>
              <a:t>Have a nice weekend!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2230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3: LOCATIONS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48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524952"/>
            <a:ext cx="7729982" cy="426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Voca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8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60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609600"/>
            <a:ext cx="7772399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Autofit/>
          </a:bodyPr>
          <a:lstStyle/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The table is [on / </a:t>
            </a:r>
            <a:r>
              <a:rPr lang="en-US" sz="3000" b="1" dirty="0"/>
              <a:t>in</a:t>
            </a:r>
            <a:r>
              <a:rPr lang="en-US" sz="3000" dirty="0"/>
              <a:t> / under / next to] the dining room.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Our cat is [between / on / </a:t>
            </a:r>
            <a:r>
              <a:rPr lang="en-US" sz="3000" b="1" dirty="0"/>
              <a:t>under</a:t>
            </a:r>
            <a:r>
              <a:rPr lang="en-US" sz="3000" dirty="0"/>
              <a:t> / over] the bed.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This table is [</a:t>
            </a:r>
            <a:r>
              <a:rPr lang="en-US" sz="3000" b="1" dirty="0"/>
              <a:t>between</a:t>
            </a:r>
            <a:r>
              <a:rPr lang="en-US" sz="3000" dirty="0"/>
              <a:t> / on / over / under] two chairs.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 smtClean="0"/>
              <a:t>My TV </a:t>
            </a:r>
            <a:r>
              <a:rPr lang="en-US" sz="3000" dirty="0"/>
              <a:t>is [</a:t>
            </a:r>
            <a:r>
              <a:rPr lang="en-US" sz="3000" b="1" dirty="0"/>
              <a:t>on</a:t>
            </a:r>
            <a:r>
              <a:rPr lang="en-US" sz="3000" dirty="0"/>
              <a:t> / in / next to / over] the wall.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Her mirror is [on / in / next to / </a:t>
            </a:r>
            <a:r>
              <a:rPr lang="en-US" sz="3000" b="1" dirty="0"/>
              <a:t>over</a:t>
            </a:r>
            <a:r>
              <a:rPr lang="en-US" sz="3000" dirty="0"/>
              <a:t>] the </a:t>
            </a:r>
            <a:r>
              <a:rPr lang="en-US" sz="3000" dirty="0" smtClean="0"/>
              <a:t>sofa.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 smtClean="0"/>
              <a:t>The </a:t>
            </a:r>
            <a:r>
              <a:rPr lang="en-US" sz="3000" dirty="0"/>
              <a:t>green apple is [between / in / </a:t>
            </a:r>
            <a:r>
              <a:rPr lang="en-US" sz="3000" b="1" dirty="0"/>
              <a:t>next to </a:t>
            </a:r>
            <a:r>
              <a:rPr lang="en-US" sz="3000" dirty="0"/>
              <a:t>/ under] </a:t>
            </a:r>
            <a:r>
              <a:rPr lang="en-US" sz="3000" dirty="0" smtClean="0"/>
              <a:t>the computer</a:t>
            </a:r>
            <a:r>
              <a:rPr lang="en-US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4800"/>
            <a:ext cx="8077200" cy="553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257800"/>
          </a:xfrm>
        </p:spPr>
        <p:txBody>
          <a:bodyPr>
            <a:normAutofit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Your [sofa / wall / </a:t>
            </a:r>
            <a:r>
              <a:rPr lang="en-US" b="1" dirty="0"/>
              <a:t>desk</a:t>
            </a:r>
            <a:r>
              <a:rPr lang="en-US" dirty="0"/>
              <a:t> / door] is next to a </a:t>
            </a:r>
            <a:r>
              <a:rPr lang="en-US" dirty="0" smtClean="0"/>
              <a:t>big window</a:t>
            </a:r>
            <a:r>
              <a:rPr lang="en-US" dirty="0"/>
              <a:t>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[sofa / </a:t>
            </a:r>
            <a:r>
              <a:rPr lang="en-US" b="1" dirty="0"/>
              <a:t>bed</a:t>
            </a:r>
            <a:r>
              <a:rPr lang="en-US" dirty="0"/>
              <a:t> / door / chair] is in the corner.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Her h</a:t>
            </a:r>
            <a:r>
              <a:rPr lang="en-US" dirty="0" smtClean="0"/>
              <a:t>at </a:t>
            </a:r>
            <a:r>
              <a:rPr lang="en-US" dirty="0"/>
              <a:t>is on the [</a:t>
            </a:r>
            <a:r>
              <a:rPr lang="en-US" b="1" dirty="0"/>
              <a:t>wall</a:t>
            </a:r>
            <a:r>
              <a:rPr lang="en-US" dirty="0"/>
              <a:t> / bed / TV / sofa].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This [table / </a:t>
            </a:r>
            <a:r>
              <a:rPr lang="en-US" b="1" dirty="0"/>
              <a:t>door</a:t>
            </a:r>
            <a:r>
              <a:rPr lang="en-US" dirty="0"/>
              <a:t> / corner / lamp] is b</a:t>
            </a:r>
            <a:r>
              <a:rPr lang="en-US" dirty="0" smtClean="0"/>
              <a:t>etween </a:t>
            </a:r>
            <a:r>
              <a:rPr lang="en-US" dirty="0"/>
              <a:t>two windows.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chairs are next to the big [</a:t>
            </a:r>
            <a:r>
              <a:rPr lang="en-US" b="1" dirty="0"/>
              <a:t>table</a:t>
            </a:r>
            <a:r>
              <a:rPr lang="en-US" dirty="0"/>
              <a:t> / window / wall / floor] in </a:t>
            </a:r>
            <a:r>
              <a:rPr lang="en-US" dirty="0" smtClean="0"/>
              <a:t>the office</a:t>
            </a:r>
            <a:r>
              <a:rPr lang="en-US" dirty="0"/>
              <a:t>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53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"/>
            <a:ext cx="78486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61963" lvl="0" indent="-349250">
              <a:buFont typeface="+mj-lt"/>
              <a:buAutoNum type="arabicPeriod"/>
            </a:pPr>
            <a:r>
              <a:rPr lang="en-US" dirty="0"/>
              <a:t>A small [wall / TV / </a:t>
            </a:r>
            <a:r>
              <a:rPr lang="en-US" b="1" dirty="0"/>
              <a:t>window</a:t>
            </a:r>
            <a:r>
              <a:rPr lang="en-US" dirty="0"/>
              <a:t> / table] is in </a:t>
            </a:r>
            <a:r>
              <a:rPr lang="en-US" dirty="0" smtClean="0"/>
              <a:t>the </a:t>
            </a:r>
            <a:r>
              <a:rPr lang="en-US" dirty="0"/>
              <a:t>corner.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My father is sitting in his favorite [</a:t>
            </a:r>
            <a:r>
              <a:rPr lang="en-US" b="1" dirty="0"/>
              <a:t>chair</a:t>
            </a:r>
            <a:r>
              <a:rPr lang="en-US" dirty="0"/>
              <a:t> / table / sofa / wall].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Their </a:t>
            </a:r>
            <a:r>
              <a:rPr lang="en-US" dirty="0" smtClean="0"/>
              <a:t>big [</a:t>
            </a:r>
            <a:r>
              <a:rPr lang="en-US" b="1" dirty="0" smtClean="0"/>
              <a:t>TV</a:t>
            </a:r>
            <a:r>
              <a:rPr lang="en-US" dirty="0" smtClean="0"/>
              <a:t> </a:t>
            </a:r>
            <a:r>
              <a:rPr lang="en-US" dirty="0"/>
              <a:t>/ desk / lamp / window] is in the wing </a:t>
            </a:r>
            <a:r>
              <a:rPr lang="en-US" dirty="0" smtClean="0"/>
              <a:t>room.</a:t>
            </a:r>
            <a:endParaRPr lang="en-US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Her favorite </a:t>
            </a:r>
            <a:r>
              <a:rPr lang="en-US" dirty="0" smtClean="0"/>
              <a:t>old </a:t>
            </a:r>
            <a:r>
              <a:rPr lang="en-US" dirty="0"/>
              <a:t>[window / </a:t>
            </a:r>
            <a:r>
              <a:rPr lang="en-US" b="1" dirty="0"/>
              <a:t>lamp</a:t>
            </a:r>
            <a:r>
              <a:rPr lang="en-US" dirty="0"/>
              <a:t> / sofa / wall] is next to the red </a:t>
            </a:r>
            <a:r>
              <a:rPr lang="en-US" dirty="0" smtClean="0"/>
              <a:t>chair</a:t>
            </a:r>
            <a:r>
              <a:rPr lang="en-US" dirty="0"/>
              <a:t>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Our </a:t>
            </a:r>
            <a:r>
              <a:rPr lang="en-US" dirty="0" smtClean="0"/>
              <a:t>office </a:t>
            </a:r>
            <a:r>
              <a:rPr lang="en-US" dirty="0"/>
              <a:t>h</a:t>
            </a:r>
            <a:r>
              <a:rPr lang="en-US" dirty="0" smtClean="0"/>
              <a:t>as </a:t>
            </a:r>
            <a:r>
              <a:rPr lang="en-US" dirty="0"/>
              <a:t>a green [table / window / lamp / </a:t>
            </a:r>
            <a:r>
              <a:rPr lang="en-US" b="1" dirty="0"/>
              <a:t>sofa</a:t>
            </a:r>
            <a:r>
              <a:rPr lang="en-US" dirty="0"/>
              <a:t>] in the waiting room.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46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55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155577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Voca 3.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1611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9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10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56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9215"/>
            <a:ext cx="7796349" cy="563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Dia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4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57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7200"/>
            <a:ext cx="7464056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 fontScale="92500" lnSpcReduction="10000"/>
          </a:bodyPr>
          <a:lstStyle/>
          <a:p>
            <a:pPr marL="82296" lvl="0" indent="0">
              <a:buNone/>
            </a:pPr>
            <a:r>
              <a:rPr lang="en-US" dirty="0" smtClean="0"/>
              <a:t>1. What </a:t>
            </a:r>
            <a:r>
              <a:rPr lang="en-US" dirty="0"/>
              <a:t>things are in </a:t>
            </a:r>
            <a:r>
              <a:rPr lang="en-US" dirty="0" smtClean="0"/>
              <a:t>the </a:t>
            </a:r>
            <a:r>
              <a:rPr lang="en-US" dirty="0"/>
              <a:t>bowl?</a:t>
            </a:r>
          </a:p>
          <a:p>
            <a:pPr marL="82296" indent="0">
              <a:buNone/>
            </a:pPr>
            <a:r>
              <a:rPr lang="en-US" dirty="0" smtClean="0"/>
              <a:t>	a  </a:t>
            </a:r>
            <a:r>
              <a:rPr lang="en-US" dirty="0"/>
              <a:t>money and keys	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	</a:t>
            </a:r>
            <a:r>
              <a:rPr lang="en-US" dirty="0" smtClean="0"/>
              <a:t>b </a:t>
            </a:r>
            <a:r>
              <a:rPr lang="en-US" dirty="0"/>
              <a:t>chocolate and money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	</a:t>
            </a:r>
            <a:r>
              <a:rPr lang="en-US" b="1" dirty="0" smtClean="0"/>
              <a:t>c  </a:t>
            </a:r>
            <a:r>
              <a:rPr lang="en-US" b="1" dirty="0"/>
              <a:t>keys and stamps</a:t>
            </a:r>
          </a:p>
          <a:p>
            <a:pPr marL="82296" lvl="0" indent="0">
              <a:buNone/>
            </a:pPr>
            <a:r>
              <a:rPr lang="en-US" dirty="0" smtClean="0"/>
              <a:t>2. Where </a:t>
            </a:r>
            <a:r>
              <a:rPr lang="en-US" dirty="0"/>
              <a:t>does Emma usually put her keys?</a:t>
            </a:r>
          </a:p>
          <a:p>
            <a:pPr marL="82296" indent="0">
              <a:buNone/>
            </a:pPr>
            <a:r>
              <a:rPr lang="en-US" dirty="0" smtClean="0"/>
              <a:t>	a  </a:t>
            </a:r>
            <a:r>
              <a:rPr lang="en-US" dirty="0"/>
              <a:t>in </a:t>
            </a:r>
            <a:r>
              <a:rPr lang="en-US" dirty="0" smtClean="0"/>
              <a:t>the </a:t>
            </a:r>
            <a:r>
              <a:rPr lang="en-US" dirty="0"/>
              <a:t>b</a:t>
            </a:r>
            <a:r>
              <a:rPr lang="en-US" dirty="0" smtClean="0"/>
              <a:t>owl</a:t>
            </a:r>
            <a:r>
              <a:rPr lang="en-US" dirty="0"/>
              <a:t>	</a:t>
            </a:r>
            <a:r>
              <a:rPr lang="en-US" b="1" dirty="0"/>
              <a:t>b on the </a:t>
            </a:r>
            <a:r>
              <a:rPr lang="en-US" b="1" dirty="0" smtClean="0"/>
              <a:t>desk</a:t>
            </a:r>
          </a:p>
          <a:p>
            <a:pPr marL="82296" indent="0">
              <a:buNone/>
            </a:pPr>
            <a:r>
              <a:rPr lang="en-US" dirty="0" smtClean="0"/>
              <a:t>	c </a:t>
            </a:r>
            <a:r>
              <a:rPr lang="en-US" dirty="0"/>
              <a:t>next to the lamp</a:t>
            </a:r>
          </a:p>
          <a:p>
            <a:pPr marL="82296" indent="0">
              <a:buNone/>
            </a:pPr>
            <a:r>
              <a:rPr lang="en-US" dirty="0" smtClean="0"/>
              <a:t>3. Where </a:t>
            </a:r>
            <a:r>
              <a:rPr lang="en-US" dirty="0"/>
              <a:t>are Emma’s keys?</a:t>
            </a:r>
          </a:p>
          <a:p>
            <a:pPr marL="82296" indent="0">
              <a:buNone/>
            </a:pPr>
            <a:r>
              <a:rPr lang="en-US" dirty="0" smtClean="0"/>
              <a:t>	a </a:t>
            </a:r>
            <a:r>
              <a:rPr lang="en-US" dirty="0"/>
              <a:t>under the sofa</a:t>
            </a:r>
          </a:p>
          <a:p>
            <a:pPr marL="82296" indent="0">
              <a:buNone/>
            </a:pPr>
            <a:r>
              <a:rPr lang="en-US" dirty="0" smtClean="0"/>
              <a:t>	b  </a:t>
            </a:r>
            <a:r>
              <a:rPr lang="en-US" dirty="0"/>
              <a:t>under </a:t>
            </a:r>
            <a:r>
              <a:rPr lang="en-US" dirty="0" smtClean="0"/>
              <a:t>the </a:t>
            </a:r>
            <a:r>
              <a:rPr lang="en-US" dirty="0"/>
              <a:t>table	</a:t>
            </a:r>
            <a:r>
              <a:rPr lang="en-US" b="1" dirty="0"/>
              <a:t>c  in </a:t>
            </a:r>
            <a:r>
              <a:rPr lang="en-US" b="1" dirty="0" smtClean="0"/>
              <a:t>the </a:t>
            </a:r>
            <a:r>
              <a:rPr lang="en-US" b="1" dirty="0"/>
              <a:t>door</a:t>
            </a:r>
          </a:p>
          <a:p>
            <a:pPr marL="596646" lvl="0" indent="-514350">
              <a:buFont typeface="+mj-lt"/>
              <a:buAutoNum type="arabicPeriod"/>
            </a:pPr>
            <a:endParaRPr lang="en-US" dirty="0"/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438274"/>
            <a:ext cx="8077199" cy="496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8/3/2020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60</a:t>
            </a:fld>
            <a:endParaRPr lang="en-US"/>
          </a:p>
        </p:txBody>
      </p:sp>
      <p:pic>
        <p:nvPicPr>
          <p:cNvPr id="7" name="Pron 3.1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38738" y="3543300"/>
            <a:ext cx="609600" cy="609600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8278942" cy="533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ron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2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2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54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10617</TotalTime>
  <Words>1480</Words>
  <Application>Microsoft Office PowerPoint</Application>
  <PresentationFormat>Custom</PresentationFormat>
  <Paragraphs>438</Paragraphs>
  <Slides>61</Slides>
  <Notes>2</Notes>
  <HiddenSlides>0</HiddenSlides>
  <MMClips>5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63" baseType="lpstr">
      <vt:lpstr>Solstice</vt:lpstr>
      <vt:lpstr>1_Solstice</vt:lpstr>
      <vt:lpstr>TRƯỜNG CAO ĐẲNG LÝ TỰ TRỌNG TP. HỒ CHÍ MINH</vt:lpstr>
      <vt:lpstr>KHOA KHOA HỌC CƠ BẢN</vt:lpstr>
      <vt:lpstr>PowerPoint Presentation</vt:lpstr>
      <vt:lpstr>PowerPoint Presentation</vt:lpstr>
      <vt:lpstr>REVIEW  </vt:lpstr>
      <vt:lpstr>2. Listen to ______________ (her/ hers/ her’s) carefully. </vt:lpstr>
      <vt:lpstr>PowerPoint Presentation</vt:lpstr>
      <vt:lpstr>PowerPoint Presentation</vt:lpstr>
      <vt:lpstr>PowerPoint Presentation</vt:lpstr>
      <vt:lpstr>Complete the sentences using the simple past of the verbs in parentheses.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3: LOCATIONS</vt:lpstr>
      <vt:lpstr>PowerPoint Presentation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996</cp:revision>
  <dcterms:created xsi:type="dcterms:W3CDTF">2017-11-18T13:40:10Z</dcterms:created>
  <dcterms:modified xsi:type="dcterms:W3CDTF">2020-08-04T09:45:59Z</dcterms:modified>
</cp:coreProperties>
</file>